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1" r:id="rId3"/>
    <p:sldId id="257" r:id="rId4"/>
    <p:sldId id="258" r:id="rId5"/>
    <p:sldId id="259" r:id="rId6"/>
    <p:sldId id="260" r:id="rId7"/>
    <p:sldId id="262" r:id="rId8"/>
    <p:sldId id="265" r:id="rId9"/>
    <p:sldId id="266" r:id="rId10"/>
    <p:sldId id="267" r:id="rId11"/>
    <p:sldId id="264"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47F70C1-197E-4CA4-8D0A-2B0EC96FE92D}" type="datetimeFigureOut">
              <a:rPr lang="en-US" smtClean="0"/>
              <a:pPr/>
              <a:t>5/24/2010</a:t>
            </a:fld>
            <a:endParaRPr lang="en-AU"/>
          </a:p>
        </p:txBody>
      </p:sp>
      <p:sp>
        <p:nvSpPr>
          <p:cNvPr id="16" name="Slide Number Placeholder 15"/>
          <p:cNvSpPr>
            <a:spLocks noGrp="1"/>
          </p:cNvSpPr>
          <p:nvPr>
            <p:ph type="sldNum" sz="quarter" idx="11"/>
          </p:nvPr>
        </p:nvSpPr>
        <p:spPr/>
        <p:txBody>
          <a:bodyPr/>
          <a:lstStyle/>
          <a:p>
            <a:fld id="{9154A3EB-4D75-4D3E-83C9-C2F6DC82A1B2}" type="slidenum">
              <a:rPr lang="en-AU" smtClean="0"/>
              <a:pPr/>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7F70C1-197E-4CA4-8D0A-2B0EC96FE92D}" type="datetimeFigureOut">
              <a:rPr lang="en-US" smtClean="0"/>
              <a:pPr/>
              <a:t>5/24/2010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154A3EB-4D75-4D3E-83C9-C2F6DC82A1B2}"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7F70C1-197E-4CA4-8D0A-2B0EC96FE92D}" type="datetimeFigureOut">
              <a:rPr lang="en-US" smtClean="0"/>
              <a:pPr/>
              <a:t>5/24/2010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154A3EB-4D75-4D3E-83C9-C2F6DC82A1B2}"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47F70C1-197E-4CA4-8D0A-2B0EC96FE92D}" type="datetimeFigureOut">
              <a:rPr lang="en-US" smtClean="0"/>
              <a:pPr/>
              <a:t>5/24/2010</a:t>
            </a:fld>
            <a:endParaRPr lang="en-AU"/>
          </a:p>
        </p:txBody>
      </p:sp>
      <p:sp>
        <p:nvSpPr>
          <p:cNvPr id="15" name="Slide Number Placeholder 14"/>
          <p:cNvSpPr>
            <a:spLocks noGrp="1"/>
          </p:cNvSpPr>
          <p:nvPr>
            <p:ph type="sldNum" sz="quarter" idx="15"/>
          </p:nvPr>
        </p:nvSpPr>
        <p:spPr/>
        <p:txBody>
          <a:bodyPr/>
          <a:lstStyle>
            <a:lvl1pPr algn="ctr">
              <a:defRPr/>
            </a:lvl1pPr>
          </a:lstStyle>
          <a:p>
            <a:fld id="{9154A3EB-4D75-4D3E-83C9-C2F6DC82A1B2}" type="slidenum">
              <a:rPr lang="en-AU" smtClean="0"/>
              <a:pPr/>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7F70C1-197E-4CA4-8D0A-2B0EC96FE92D}" type="datetimeFigureOut">
              <a:rPr lang="en-US" smtClean="0"/>
              <a:pPr/>
              <a:t>5/24/2010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154A3EB-4D75-4D3E-83C9-C2F6DC82A1B2}" type="slidenum">
              <a:rPr lang="en-AU" smtClean="0"/>
              <a:pPr/>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7F70C1-197E-4CA4-8D0A-2B0EC96FE92D}" type="datetimeFigureOut">
              <a:rPr lang="en-US" smtClean="0"/>
              <a:pPr/>
              <a:t>5/24/2010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154A3EB-4D75-4D3E-83C9-C2F6DC82A1B2}"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154A3EB-4D75-4D3E-83C9-C2F6DC82A1B2}" type="slidenum">
              <a:rPr lang="en-AU" smtClean="0"/>
              <a:pPr/>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347F70C1-197E-4CA4-8D0A-2B0EC96FE92D}" type="datetimeFigureOut">
              <a:rPr lang="en-US" smtClean="0"/>
              <a:pPr/>
              <a:t>5/24/2010</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7F70C1-197E-4CA4-8D0A-2B0EC96FE92D}" type="datetimeFigureOut">
              <a:rPr lang="en-US" smtClean="0"/>
              <a:pPr/>
              <a:t>5/24/2010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154A3EB-4D75-4D3E-83C9-C2F6DC82A1B2}"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F70C1-197E-4CA4-8D0A-2B0EC96FE92D}" type="datetimeFigureOut">
              <a:rPr lang="en-US" smtClean="0"/>
              <a:pPr/>
              <a:t>5/24/2010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154A3EB-4D75-4D3E-83C9-C2F6DC82A1B2}"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47F70C1-197E-4CA4-8D0A-2B0EC96FE92D}" type="datetimeFigureOut">
              <a:rPr lang="en-US" smtClean="0"/>
              <a:pPr/>
              <a:t>5/24/2010</a:t>
            </a:fld>
            <a:endParaRPr lang="en-AU"/>
          </a:p>
        </p:txBody>
      </p:sp>
      <p:sp>
        <p:nvSpPr>
          <p:cNvPr id="9" name="Slide Number Placeholder 8"/>
          <p:cNvSpPr>
            <a:spLocks noGrp="1"/>
          </p:cNvSpPr>
          <p:nvPr>
            <p:ph type="sldNum" sz="quarter" idx="15"/>
          </p:nvPr>
        </p:nvSpPr>
        <p:spPr/>
        <p:txBody>
          <a:bodyPr/>
          <a:lstStyle/>
          <a:p>
            <a:fld id="{9154A3EB-4D75-4D3E-83C9-C2F6DC82A1B2}" type="slidenum">
              <a:rPr lang="en-AU" smtClean="0"/>
              <a:pPr/>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47F70C1-197E-4CA4-8D0A-2B0EC96FE92D}" type="datetimeFigureOut">
              <a:rPr lang="en-US" smtClean="0"/>
              <a:pPr/>
              <a:t>5/24/2010</a:t>
            </a:fld>
            <a:endParaRPr lang="en-AU"/>
          </a:p>
        </p:txBody>
      </p:sp>
      <p:sp>
        <p:nvSpPr>
          <p:cNvPr id="9" name="Slide Number Placeholder 8"/>
          <p:cNvSpPr>
            <a:spLocks noGrp="1"/>
          </p:cNvSpPr>
          <p:nvPr>
            <p:ph type="sldNum" sz="quarter" idx="11"/>
          </p:nvPr>
        </p:nvSpPr>
        <p:spPr/>
        <p:txBody>
          <a:bodyPr/>
          <a:lstStyle/>
          <a:p>
            <a:fld id="{9154A3EB-4D75-4D3E-83C9-C2F6DC82A1B2}" type="slidenum">
              <a:rPr lang="en-AU" smtClean="0"/>
              <a:pPr/>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47F70C1-197E-4CA4-8D0A-2B0EC96FE92D}" type="datetimeFigureOut">
              <a:rPr lang="en-US" smtClean="0"/>
              <a:pPr/>
              <a:t>5/24/2010</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154A3EB-4D75-4D3E-83C9-C2F6DC82A1B2}" type="slidenum">
              <a:rPr lang="en-AU" smtClean="0"/>
              <a:pPr/>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erman-architecture.info/BER-040.htm" TargetMode="External"/><Relationship Id="rId7" Type="http://schemas.openxmlformats.org/officeDocument/2006/relationships/hyperlink" Target="http://www.google.com.au/images?hl=en&amp;safe=active&amp;um=1&amp;ie=UTF-8&amp;source=og&amp;sa=N&amp;tab=wi&amp;q=Stadtschloss&amp;tbs=isch:1" TargetMode="External"/><Relationship Id="rId2" Type="http://schemas.openxmlformats.org/officeDocument/2006/relationships/hyperlink" Target="http://www.freetranslation.com/" TargetMode="External"/><Relationship Id="rId1" Type="http://schemas.openxmlformats.org/officeDocument/2006/relationships/slideLayout" Target="../slideLayouts/slideLayout2.xml"/><Relationship Id="rId6" Type="http://schemas.openxmlformats.org/officeDocument/2006/relationships/hyperlink" Target="http://www.germanplaces.com/germany/berlin-sights.html" TargetMode="External"/><Relationship Id="rId5" Type="http://schemas.openxmlformats.org/officeDocument/2006/relationships/hyperlink" Target="http://www.journeyidea.com/the-gems-of-germany/" TargetMode="External"/><Relationship Id="rId4" Type="http://schemas.openxmlformats.org/officeDocument/2006/relationships/hyperlink" Target="http://en.wikipedia.org/wiki/Stadtschloss,_Berli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descr="\\fil2\Students\ade0001\Downloads\gate.jpg"/>
          <p:cNvPicPr>
            <a:picLocks noChangeAspect="1" noChangeArrowheads="1"/>
          </p:cNvPicPr>
          <p:nvPr/>
        </p:nvPicPr>
        <p:blipFill>
          <a:blip r:embed="rId2" cstate="print"/>
          <a:srcRect/>
          <a:stretch>
            <a:fillRect/>
          </a:stretch>
        </p:blipFill>
        <p:spPr bwMode="auto">
          <a:xfrm>
            <a:off x="-428660" y="-24"/>
            <a:ext cx="9572660" cy="6858000"/>
          </a:xfrm>
          <a:prstGeom prst="rect">
            <a:avLst/>
          </a:prstGeom>
          <a:ln w="228600" cap="sq" cmpd="thickThin">
            <a:solidFill>
              <a:srgbClr val="000000"/>
            </a:solidFill>
            <a:prstDash val="solid"/>
            <a:miter lim="800000"/>
          </a:ln>
          <a:effectLst>
            <a:innerShdw blurRad="76200">
              <a:srgbClr val="000000"/>
            </a:innerShdw>
          </a:effectLst>
        </p:spPr>
      </p:pic>
      <p:sp>
        <p:nvSpPr>
          <p:cNvPr id="2" name="Title 1"/>
          <p:cNvSpPr>
            <a:spLocks noGrp="1"/>
          </p:cNvSpPr>
          <p:nvPr>
            <p:ph type="ctrTitle"/>
          </p:nvPr>
        </p:nvSpPr>
        <p:spPr>
          <a:xfrm>
            <a:off x="-285784" y="1433732"/>
            <a:ext cx="9048784" cy="3852656"/>
          </a:xfrm>
        </p:spPr>
        <p:txBody>
          <a:bodyPr>
            <a:noAutofit/>
          </a:bodyPr>
          <a:lstStyle/>
          <a:p>
            <a:r>
              <a:rPr lang="en-AU" sz="9600" dirty="0" smtClean="0">
                <a:solidFill>
                  <a:srgbClr val="FFFF00"/>
                </a:solidFill>
                <a:latin typeface="Monotype Corsiva" pitchFamily="66" charset="0"/>
              </a:rPr>
              <a:t>BERLIN</a:t>
            </a:r>
            <a:br>
              <a:rPr lang="en-AU" sz="9600" dirty="0" smtClean="0">
                <a:solidFill>
                  <a:srgbClr val="FFFF00"/>
                </a:solidFill>
                <a:latin typeface="Monotype Corsiva" pitchFamily="66" charset="0"/>
              </a:rPr>
            </a:br>
            <a:endParaRPr lang="en-AU" sz="9600" dirty="0">
              <a:solidFill>
                <a:srgbClr val="FFFF00"/>
              </a:solidFill>
              <a:latin typeface="Monotype Corsiva" pitchFamily="66" charset="0"/>
            </a:endParaRPr>
          </a:p>
        </p:txBody>
      </p:sp>
      <p:sp>
        <p:nvSpPr>
          <p:cNvPr id="5" name="Rectangle 4"/>
          <p:cNvSpPr/>
          <p:nvPr/>
        </p:nvSpPr>
        <p:spPr>
          <a:xfrm>
            <a:off x="0" y="714356"/>
            <a:ext cx="3857652" cy="923330"/>
          </a:xfrm>
          <a:prstGeom prst="rect">
            <a:avLst/>
          </a:prstGeom>
        </p:spPr>
        <p:txBody>
          <a:bodyPr wrap="square">
            <a:spAutoFit/>
          </a:bodyPr>
          <a:lstStyle/>
          <a:p>
            <a:r>
              <a:rPr lang="en-AU" sz="3600" dirty="0" smtClean="0">
                <a:solidFill>
                  <a:schemeClr val="bg1"/>
                </a:solidFill>
              </a:rPr>
              <a:t>.</a:t>
            </a:r>
            <a:r>
              <a:rPr lang="en-AU" sz="3600" dirty="0" smtClean="0"/>
              <a:t> </a:t>
            </a:r>
            <a:r>
              <a:rPr lang="en-AU" sz="5400" dirty="0" smtClean="0">
                <a:latin typeface="Monotype Corsiva" pitchFamily="66" charset="0"/>
              </a:rPr>
              <a:t>Von Mir: Joy</a:t>
            </a:r>
            <a:endParaRPr lang="en-AU" sz="5400" dirty="0">
              <a:solidFill>
                <a:schemeClr val="bg1"/>
              </a:solidFill>
              <a:latin typeface="Monotype Corsiva" pitchFamily="66" charset="0"/>
            </a:endParaRPr>
          </a:p>
        </p:txBody>
      </p:sp>
      <p:pic>
        <p:nvPicPr>
          <p:cNvPr id="6" name="Picture 2" descr="C:\Documents and Settings\Default\My Documents\My Pictures\flag-berlin.gif"/>
          <p:cNvPicPr>
            <a:picLocks noChangeAspect="1" noChangeArrowheads="1"/>
          </p:cNvPicPr>
          <p:nvPr/>
        </p:nvPicPr>
        <p:blipFill>
          <a:blip r:embed="rId3" cstate="print"/>
          <a:srcRect/>
          <a:stretch>
            <a:fillRect/>
          </a:stretch>
        </p:blipFill>
        <p:spPr bwMode="auto">
          <a:xfrm>
            <a:off x="6072198" y="285728"/>
            <a:ext cx="2786464" cy="1666305"/>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F:\8584[1].pn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Content Placeholder 1"/>
          <p:cNvSpPr>
            <a:spLocks noGrp="1"/>
          </p:cNvSpPr>
          <p:nvPr>
            <p:ph idx="1"/>
          </p:nvPr>
        </p:nvSpPr>
        <p:spPr>
          <a:xfrm>
            <a:off x="457200" y="1524000"/>
            <a:ext cx="8229600" cy="5334000"/>
          </a:xfrm>
        </p:spPr>
        <p:txBody>
          <a:bodyPr>
            <a:normAutofit/>
          </a:bodyPr>
          <a:lstStyle/>
          <a:p>
            <a:r>
              <a:rPr lang="de-DE" sz="4800" dirty="0" smtClean="0">
                <a:solidFill>
                  <a:srgbClr val="FF0000"/>
                </a:solidFill>
                <a:latin typeface="Vivaldi" pitchFamily="66" charset="0"/>
              </a:rPr>
              <a:t>Dies ist die berühmte historische Berliner Mauer. </a:t>
            </a:r>
          </a:p>
          <a:p>
            <a:r>
              <a:rPr lang="de-DE" sz="4800" dirty="0" smtClean="0">
                <a:solidFill>
                  <a:srgbClr val="FF0000"/>
                </a:solidFill>
                <a:latin typeface="Vivaldi" pitchFamily="66" charset="0"/>
              </a:rPr>
              <a:t>Die Berliner Mauer ist neben die Brandenburger Tor. </a:t>
            </a:r>
          </a:p>
          <a:p>
            <a:endParaRPr lang="en-US" sz="4800" dirty="0">
              <a:solidFill>
                <a:srgbClr val="FF0000"/>
              </a:solidFill>
              <a:latin typeface="Vivaldi" pitchFamily="66" charset="0"/>
            </a:endParaRPr>
          </a:p>
        </p:txBody>
      </p:sp>
      <p:sp>
        <p:nvSpPr>
          <p:cNvPr id="3" name="Title 2"/>
          <p:cNvSpPr>
            <a:spLocks noGrp="1"/>
          </p:cNvSpPr>
          <p:nvPr>
            <p:ph type="title"/>
          </p:nvPr>
        </p:nvSpPr>
        <p:spPr/>
        <p:txBody>
          <a:bodyPr>
            <a:normAutofit/>
          </a:bodyPr>
          <a:lstStyle/>
          <a:p>
            <a:r>
              <a:rPr lang="en-US" sz="5400" dirty="0" smtClean="0">
                <a:solidFill>
                  <a:srgbClr val="FF0000"/>
                </a:solidFill>
                <a:latin typeface="Bradley Hand ITC" pitchFamily="66" charset="0"/>
              </a:rPr>
              <a:t> DAS BERLINER MAUER.</a:t>
            </a:r>
            <a:endParaRPr lang="en-US" sz="5400" dirty="0">
              <a:solidFill>
                <a:srgbClr val="FF0000"/>
              </a:solidFill>
              <a:latin typeface="Bradley Hand ITC"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AU" sz="6000" dirty="0" smtClean="0">
                <a:solidFill>
                  <a:schemeClr val="accent2">
                    <a:lumMod val="50000"/>
                  </a:schemeClr>
                </a:solidFill>
                <a:latin typeface="Vivaldi" pitchFamily="66" charset="0"/>
              </a:rPr>
              <a:t>Das war meine Präsentation über Berlin! Ich hoffe, sie hat Ihnen gefallen. Vielen Dank für’s Lesen! Bis zum nächsten Mal! Tschüss!</a:t>
            </a:r>
            <a:endParaRPr lang="en-AU" sz="6000" dirty="0">
              <a:solidFill>
                <a:schemeClr val="accent2">
                  <a:lumMod val="50000"/>
                </a:schemeClr>
              </a:solidFill>
              <a:latin typeface="Vivaldi" pitchFamily="66" charset="0"/>
            </a:endParaRPr>
          </a:p>
        </p:txBody>
      </p:sp>
      <p:sp>
        <p:nvSpPr>
          <p:cNvPr id="3" name="Title 2"/>
          <p:cNvSpPr>
            <a:spLocks noGrp="1"/>
          </p:cNvSpPr>
          <p:nvPr>
            <p:ph type="title"/>
          </p:nvPr>
        </p:nvSpPr>
        <p:spPr>
          <a:xfrm>
            <a:off x="457200" y="152400"/>
            <a:ext cx="9615526" cy="1219200"/>
          </a:xfrm>
        </p:spPr>
        <p:txBody>
          <a:bodyPr>
            <a:noAutofit/>
          </a:bodyPr>
          <a:lstStyle/>
          <a:p>
            <a:r>
              <a:rPr lang="en-AU" sz="9600" dirty="0" smtClean="0">
                <a:latin typeface="Vivaldi" pitchFamily="66" charset="0"/>
              </a:rPr>
              <a:t>   </a:t>
            </a:r>
            <a:r>
              <a:rPr lang="en-AU" sz="9600" dirty="0" smtClean="0">
                <a:solidFill>
                  <a:schemeClr val="accent2">
                    <a:lumMod val="50000"/>
                  </a:schemeClr>
                </a:solidFill>
                <a:latin typeface="Vivaldi" pitchFamily="66" charset="0"/>
              </a:rPr>
              <a:t>Das Ende</a:t>
            </a:r>
            <a:endParaRPr lang="en-AU" sz="9600" dirty="0">
              <a:solidFill>
                <a:schemeClr val="accent2">
                  <a:lumMod val="50000"/>
                </a:schemeClr>
              </a:solidFill>
              <a:latin typeface="Vivaldi" pitchFamily="66" charset="0"/>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hlinkClick r:id="rId2"/>
              </a:rPr>
              <a:t>http://www.freetranslation.com/</a:t>
            </a:r>
            <a:endParaRPr lang="en-AU" dirty="0" smtClean="0"/>
          </a:p>
          <a:p>
            <a:r>
              <a:rPr lang="en-AU" dirty="0" smtClean="0">
                <a:hlinkClick r:id="rId3"/>
              </a:rPr>
              <a:t>http://www.german-architecture.info/BER-040.htm</a:t>
            </a:r>
            <a:endParaRPr lang="en-AU" dirty="0" smtClean="0"/>
          </a:p>
          <a:p>
            <a:r>
              <a:rPr lang="en-AU" dirty="0" smtClean="0">
                <a:hlinkClick r:id="rId4"/>
              </a:rPr>
              <a:t>http://en.wikipedia.org/wiki/Stadtschloss,_Berlin</a:t>
            </a:r>
            <a:endParaRPr lang="en-AU" dirty="0" smtClean="0"/>
          </a:p>
          <a:p>
            <a:r>
              <a:rPr lang="en-AU" dirty="0" smtClean="0">
                <a:hlinkClick r:id="rId5"/>
              </a:rPr>
              <a:t>http://www.journeyidea.com/the-gems-of-germany/</a:t>
            </a:r>
            <a:endParaRPr lang="en-AU" dirty="0" smtClean="0"/>
          </a:p>
          <a:p>
            <a:r>
              <a:rPr lang="en-AU" dirty="0" smtClean="0">
                <a:hlinkClick r:id="rId6"/>
              </a:rPr>
              <a:t>http://www.germanplaces.com/germany/berlin-sights.html</a:t>
            </a:r>
            <a:endParaRPr lang="en-AU" dirty="0" smtClean="0"/>
          </a:p>
          <a:p>
            <a:r>
              <a:rPr lang="en-AU" dirty="0" smtClean="0">
                <a:hlinkClick r:id="rId7"/>
              </a:rPr>
              <a:t>http://www.google.com.au/images?hl=en&amp;safe=active&amp;um=1&amp;ie=UTF-8&amp;source=og&amp;sa=N&amp;tab=wi&amp;q=Stadtschloss&amp;tbs=isch:1</a:t>
            </a:r>
            <a:endParaRPr lang="en-AU" dirty="0" smtClean="0"/>
          </a:p>
          <a:p>
            <a:r>
              <a:rPr lang="en-AU" dirty="0" smtClean="0">
                <a:solidFill>
                  <a:schemeClr val="accent5">
                    <a:lumMod val="75000"/>
                  </a:schemeClr>
                </a:solidFill>
              </a:rPr>
              <a:t>Feuerwerk Kursbuch.</a:t>
            </a:r>
          </a:p>
          <a:p>
            <a:endParaRPr lang="en-AU" dirty="0"/>
          </a:p>
        </p:txBody>
      </p:sp>
      <p:sp>
        <p:nvSpPr>
          <p:cNvPr id="3" name="Title 2"/>
          <p:cNvSpPr>
            <a:spLocks noGrp="1"/>
          </p:cNvSpPr>
          <p:nvPr>
            <p:ph type="title"/>
          </p:nvPr>
        </p:nvSpPr>
        <p:spPr/>
        <p:txBody>
          <a:bodyPr>
            <a:noAutofit/>
          </a:bodyPr>
          <a:lstStyle/>
          <a:p>
            <a:r>
              <a:rPr lang="en-AU" sz="8800" dirty="0" smtClean="0">
                <a:latin typeface="Vivaldi" pitchFamily="66" charset="0"/>
              </a:rPr>
              <a:t>                          </a:t>
            </a:r>
            <a:br>
              <a:rPr lang="en-AU" sz="8800" dirty="0" smtClean="0">
                <a:latin typeface="Vivaldi" pitchFamily="66" charset="0"/>
              </a:rPr>
            </a:br>
            <a:r>
              <a:rPr lang="en-AU" sz="8800" dirty="0" smtClean="0">
                <a:solidFill>
                  <a:srgbClr val="92D050"/>
                </a:solidFill>
                <a:latin typeface="Vivaldi" pitchFamily="66" charset="0"/>
              </a:rPr>
              <a:t>     Bibliografie</a:t>
            </a:r>
            <a:endParaRPr lang="en-AU" sz="8800" dirty="0">
              <a:solidFill>
                <a:srgbClr val="92D050"/>
              </a:solidFill>
              <a:latin typeface="Vivaldi" pitchFamily="66"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2984"/>
            <a:ext cx="8329642" cy="5715016"/>
          </a:xfrm>
        </p:spPr>
        <p:style>
          <a:lnRef idx="2">
            <a:schemeClr val="accent3">
              <a:shade val="50000"/>
            </a:schemeClr>
          </a:lnRef>
          <a:fillRef idx="1">
            <a:schemeClr val="accent3"/>
          </a:fillRef>
          <a:effectRef idx="0">
            <a:schemeClr val="accent3"/>
          </a:effectRef>
          <a:fontRef idx="minor">
            <a:schemeClr val="lt1"/>
          </a:fontRef>
        </p:style>
        <p:txBody>
          <a:bodyPr>
            <a:normAutofit fontScale="92500"/>
          </a:bodyPr>
          <a:lstStyle/>
          <a:p>
            <a:pPr>
              <a:buNone/>
            </a:pPr>
            <a:r>
              <a:rPr lang="en-US" sz="3600" dirty="0" smtClean="0">
                <a:latin typeface="Monotype Corsiva" pitchFamily="66" charset="0"/>
              </a:rPr>
              <a:t> </a:t>
            </a:r>
          </a:p>
          <a:p>
            <a:pPr>
              <a:buNone/>
            </a:pPr>
            <a:r>
              <a:rPr lang="de-DE" sz="5200" dirty="0" smtClean="0">
                <a:solidFill>
                  <a:schemeClr val="bg1">
                    <a:lumMod val="95000"/>
                    <a:lumOff val="5000"/>
                  </a:schemeClr>
                </a:solidFill>
                <a:latin typeface="Monotype Corsiva" pitchFamily="66" charset="0"/>
              </a:rPr>
              <a:t>Ich heiße Sie willkommen in Berlin!!! </a:t>
            </a:r>
          </a:p>
          <a:p>
            <a:pPr>
              <a:buNone/>
            </a:pPr>
            <a:endParaRPr lang="de-DE" sz="5200" dirty="0" smtClean="0">
              <a:solidFill>
                <a:schemeClr val="bg1">
                  <a:lumMod val="95000"/>
                  <a:lumOff val="5000"/>
                </a:schemeClr>
              </a:solidFill>
              <a:latin typeface="Monotype Corsiva" pitchFamily="66" charset="0"/>
            </a:endParaRPr>
          </a:p>
          <a:p>
            <a:pPr>
              <a:buNone/>
            </a:pPr>
            <a:r>
              <a:rPr lang="de-DE" sz="5200" dirty="0" smtClean="0">
                <a:solidFill>
                  <a:schemeClr val="bg1">
                    <a:lumMod val="95000"/>
                    <a:lumOff val="5000"/>
                  </a:schemeClr>
                </a:solidFill>
                <a:latin typeface="Monotype Corsiva" pitchFamily="66" charset="0"/>
              </a:rPr>
              <a:t>Berlin ist eine der tollsten Städte in Europa. Es gibt viele wunderschöne historsche Orte  in Berlin. Berlin ist in Deutschland, also in Europa.</a:t>
            </a:r>
            <a:endParaRPr lang="en-US" sz="5200" dirty="0">
              <a:solidFill>
                <a:schemeClr val="bg1">
                  <a:lumMod val="95000"/>
                  <a:lumOff val="5000"/>
                </a:schemeClr>
              </a:solidFill>
              <a:latin typeface="Monotype Corsiva" pitchFamily="66" charset="0"/>
            </a:endParaRPr>
          </a:p>
        </p:txBody>
      </p:sp>
      <p:sp>
        <p:nvSpPr>
          <p:cNvPr id="3" name="Title 2"/>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sz="7200" dirty="0" smtClean="0">
                <a:solidFill>
                  <a:schemeClr val="bg1"/>
                </a:solidFill>
                <a:latin typeface="Monotype Corsiva" pitchFamily="66" charset="0"/>
              </a:rPr>
              <a:t/>
            </a:r>
            <a:br>
              <a:rPr lang="en-US" sz="7200" dirty="0" smtClean="0">
                <a:solidFill>
                  <a:schemeClr val="bg1"/>
                </a:solidFill>
                <a:latin typeface="Monotype Corsiva" pitchFamily="66" charset="0"/>
              </a:rPr>
            </a:br>
            <a:r>
              <a:rPr lang="en-US" sz="6700" dirty="0" smtClean="0">
                <a:solidFill>
                  <a:schemeClr val="bg1"/>
                </a:solidFill>
                <a:latin typeface="Monotype Corsiva" pitchFamily="66" charset="0"/>
              </a:rPr>
              <a:t>Meine Einführung </a:t>
            </a:r>
            <a:r>
              <a:rPr sz="6700" dirty="0" smtClean="0">
                <a:solidFill>
                  <a:schemeClr val="bg1"/>
                </a:solidFill>
                <a:latin typeface="Monotype Corsiva" pitchFamily="66" charset="0"/>
              </a:rPr>
              <a:t>zu</a:t>
            </a:r>
            <a:r>
              <a:rPr lang="en-US" sz="6700" dirty="0" smtClean="0">
                <a:solidFill>
                  <a:schemeClr val="bg1"/>
                </a:solidFill>
                <a:latin typeface="Monotype Corsiva" pitchFamily="66" charset="0"/>
              </a:rPr>
              <a:t> Berlin</a:t>
            </a:r>
            <a:r>
              <a:rPr lang="en-US" sz="6700" dirty="0" smtClean="0"/>
              <a:t>. </a:t>
            </a:r>
            <a:endParaRPr lang="en-US" sz="67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00240"/>
            <a:ext cx="8229600" cy="4572000"/>
          </a:xfrm>
        </p:spPr>
        <p:txBody>
          <a:bodyPr/>
          <a:lstStyle/>
          <a:p>
            <a:pPr>
              <a:buNone/>
            </a:pPr>
            <a:endParaRPr lang="en-AU" dirty="0"/>
          </a:p>
          <a:p>
            <a:pPr>
              <a:buNone/>
            </a:pPr>
            <a:r>
              <a:rPr lang="en-AU" dirty="0" smtClean="0"/>
              <a:t>                                                </a:t>
            </a:r>
          </a:p>
          <a:p>
            <a:pPr>
              <a:buNone/>
            </a:pPr>
            <a:r>
              <a:rPr lang="en-AU" sz="2400" dirty="0" smtClean="0"/>
              <a:t>                                                               </a:t>
            </a:r>
            <a:endParaRPr lang="en-AU" dirty="0"/>
          </a:p>
        </p:txBody>
      </p:sp>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AU" dirty="0" smtClean="0">
                <a:latin typeface="Lucida Calligraphy" pitchFamily="66" charset="0"/>
              </a:rPr>
              <a:t>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r>
            <a:br>
              <a:rPr lang="en-AU" dirty="0" smtClean="0">
                <a:latin typeface="Lucida Calligraphy" pitchFamily="66" charset="0"/>
              </a:rPr>
            </a:br>
            <a:r>
              <a:rPr lang="en-AU" dirty="0" smtClean="0">
                <a:latin typeface="Lucida Calligraphy" pitchFamily="66" charset="0"/>
              </a:rPr>
              <a:t>         </a:t>
            </a:r>
            <a:br>
              <a:rPr lang="en-AU" dirty="0" smtClean="0">
                <a:latin typeface="Lucida Calligraphy" pitchFamily="66" charset="0"/>
              </a:rPr>
            </a:br>
            <a:r>
              <a:rPr lang="en-AU" sz="7300" b="1" dirty="0" smtClean="0">
                <a:solidFill>
                  <a:srgbClr val="002060"/>
                </a:solidFill>
                <a:latin typeface="Monotype Corsiva" pitchFamily="66" charset="0"/>
              </a:rPr>
              <a:t>KARTE VON BERLIN</a:t>
            </a:r>
            <a:endParaRPr lang="en-AU" sz="7300" b="1" dirty="0">
              <a:solidFill>
                <a:srgbClr val="002060"/>
              </a:solidFill>
              <a:latin typeface="Monotype Corsiva" pitchFamily="66" charset="0"/>
            </a:endParaRPr>
          </a:p>
        </p:txBody>
      </p:sp>
      <p:sp>
        <p:nvSpPr>
          <p:cNvPr id="18" name="Rectangle 17"/>
          <p:cNvSpPr/>
          <p:nvPr/>
        </p:nvSpPr>
        <p:spPr>
          <a:xfrm>
            <a:off x="428596" y="1500174"/>
            <a:ext cx="4572032" cy="5078313"/>
          </a:xfrm>
          <a:prstGeom prst="rect">
            <a:avLst/>
          </a:prstGeom>
        </p:spPr>
        <p:txBody>
          <a:bodyPr wrap="square">
            <a:spAutoFit/>
          </a:bodyPr>
          <a:lstStyle/>
          <a:p>
            <a:r>
              <a:rPr lang="de-DE" sz="3600" dirty="0" smtClean="0">
                <a:solidFill>
                  <a:srgbClr val="FFC000"/>
                </a:solidFill>
                <a:latin typeface="Vivaldi" pitchFamily="66" charset="0"/>
              </a:rPr>
              <a:t>Berlin ist im nördlichen Osten von Deutschland. Berlin ist die grö</a:t>
            </a:r>
            <a:r>
              <a:rPr lang="el-GR" sz="3600" dirty="0" smtClean="0">
                <a:solidFill>
                  <a:srgbClr val="FFC000"/>
                </a:solidFill>
                <a:latin typeface="Times New Roman"/>
                <a:cs typeface="Times New Roman"/>
              </a:rPr>
              <a:t>β</a:t>
            </a:r>
            <a:r>
              <a:rPr lang="de-DE" sz="3600" dirty="0" smtClean="0">
                <a:solidFill>
                  <a:srgbClr val="FFC000"/>
                </a:solidFill>
                <a:latin typeface="Vivaldi" pitchFamily="66" charset="0"/>
              </a:rPr>
              <a:t>te Stadt in Deutschland. Berlin ist die Hauptstadt des deutschen Reichs in 1871 geworden und hat  sich schnell im Folgenden Jahren ausgebreitet. </a:t>
            </a:r>
            <a:endParaRPr lang="en-AU" sz="3600" dirty="0">
              <a:solidFill>
                <a:srgbClr val="FFC000"/>
              </a:solidFill>
              <a:latin typeface="Vivaldi" pitchFamily="66" charset="0"/>
            </a:endParaRPr>
          </a:p>
        </p:txBody>
      </p:sp>
      <p:pic>
        <p:nvPicPr>
          <p:cNvPr id="1037" name="Picture 13" descr="\\fil2\Students\ade0001\My Pictures\berlin_map1.jpg"/>
          <p:cNvPicPr>
            <a:picLocks noChangeAspect="1" noChangeArrowheads="1"/>
          </p:cNvPicPr>
          <p:nvPr/>
        </p:nvPicPr>
        <p:blipFill>
          <a:blip r:embed="rId2" cstate="print"/>
          <a:srcRect/>
          <a:stretch>
            <a:fillRect/>
          </a:stretch>
        </p:blipFill>
        <p:spPr bwMode="auto">
          <a:xfrm>
            <a:off x="5072066" y="1357298"/>
            <a:ext cx="3946201" cy="29289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38" name="Picture 14" descr="\\fil2\Students\ade0001\My Pictures\538px-Assemblage_Berlin.jpg"/>
          <p:cNvPicPr>
            <a:picLocks noChangeAspect="1" noChangeArrowheads="1"/>
          </p:cNvPicPr>
          <p:nvPr/>
        </p:nvPicPr>
        <p:blipFill>
          <a:blip r:embed="rId3" cstate="print"/>
          <a:srcRect/>
          <a:stretch>
            <a:fillRect/>
          </a:stretch>
        </p:blipFill>
        <p:spPr bwMode="auto">
          <a:xfrm>
            <a:off x="5643570" y="4572008"/>
            <a:ext cx="2794051" cy="203927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fil2\Students\ade0001\My Pictures\350px-Brandenburger_Tor_abends.jpg"/>
          <p:cNvPicPr>
            <a:picLocks noChangeAspect="1" noChangeArrowheads="1"/>
          </p:cNvPicPr>
          <p:nvPr/>
        </p:nvPicPr>
        <p:blipFill>
          <a:blip r:embed="rId2" cstate="print"/>
          <a:srcRect/>
          <a:stretch>
            <a:fillRect/>
          </a:stretch>
        </p:blipFill>
        <p:spPr bwMode="auto">
          <a:xfrm>
            <a:off x="285720" y="285728"/>
            <a:ext cx="8501122" cy="6350226"/>
          </a:xfrm>
          <a:prstGeom prst="rect">
            <a:avLst/>
          </a:prstGeom>
          <a:ln>
            <a:solidFill>
              <a:schemeClr val="tx2">
                <a:lumMod val="50000"/>
              </a:schemeClr>
            </a:solidFill>
          </a:ln>
        </p:spPr>
        <p:style>
          <a:lnRef idx="2">
            <a:schemeClr val="dk1">
              <a:shade val="50000"/>
            </a:schemeClr>
          </a:lnRef>
          <a:fillRef idx="1">
            <a:schemeClr val="dk1"/>
          </a:fillRef>
          <a:effectRef idx="0">
            <a:schemeClr val="dk1"/>
          </a:effectRef>
          <a:fontRef idx="minor">
            <a:schemeClr val="lt1"/>
          </a:fontRef>
        </p:style>
      </p:pic>
      <p:sp>
        <p:nvSpPr>
          <p:cNvPr id="3" name="Title 2"/>
          <p:cNvSpPr>
            <a:spLocks noGrp="1"/>
          </p:cNvSpPr>
          <p:nvPr>
            <p:ph type="title"/>
          </p:nvPr>
        </p:nvSpPr>
        <p:spPr>
          <a:xfrm>
            <a:off x="142844" y="5357826"/>
            <a:ext cx="8358214" cy="2143140"/>
          </a:xfrm>
        </p:spPr>
        <p:txBody>
          <a:bodyPr>
            <a:normAutofit fontScale="90000"/>
          </a:bodyPr>
          <a:lstStyle/>
          <a:p>
            <a:r>
              <a:rPr lang="de-DE" dirty="0" smtClean="0">
                <a:solidFill>
                  <a:schemeClr val="bg1"/>
                </a:solidFill>
              </a:rPr>
              <a:t>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dirty="0" smtClean="0">
                <a:solidFill>
                  <a:schemeClr val="bg1"/>
                </a:solidFill>
              </a:rPr>
              <a:t/>
            </a:r>
            <a:br>
              <a:rPr lang="de-DE" dirty="0" smtClean="0">
                <a:solidFill>
                  <a:schemeClr val="bg1"/>
                </a:solidFill>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r>
            <a:br>
              <a:rPr lang="de-DE" sz="5300" dirty="0" smtClean="0">
                <a:solidFill>
                  <a:schemeClr val="bg1"/>
                </a:solidFill>
                <a:latin typeface="Monotype Corsiva" pitchFamily="66" charset="0"/>
              </a:rPr>
            </a:br>
            <a:r>
              <a:rPr lang="de-DE" sz="5300" dirty="0" smtClean="0">
                <a:solidFill>
                  <a:schemeClr val="bg1"/>
                </a:solidFill>
                <a:latin typeface="Monotype Corsiva" pitchFamily="66" charset="0"/>
              </a:rPr>
              <a:t>   </a:t>
            </a:r>
            <a:r>
              <a:rPr lang="de-DE" sz="5300" dirty="0" smtClean="0">
                <a:solidFill>
                  <a:schemeClr val="tx1"/>
                </a:solidFill>
                <a:latin typeface="Monotype Corsiva" pitchFamily="66" charset="0"/>
              </a:rPr>
              <a:t>        </a:t>
            </a:r>
            <a:r>
              <a:rPr lang="de-DE" sz="5300" b="1" dirty="0" smtClean="0">
                <a:solidFill>
                  <a:schemeClr val="bg1"/>
                </a:solidFill>
                <a:latin typeface="Monotype Corsiva" pitchFamily="66" charset="0"/>
              </a:rPr>
              <a:t>BRANDENBURGER  TOR. </a:t>
            </a:r>
            <a:r>
              <a:rPr lang="de-DE" sz="5300" dirty="0" smtClean="0">
                <a:solidFill>
                  <a:schemeClr val="tx1"/>
                </a:solidFill>
                <a:latin typeface="Monotype Corsiva" pitchFamily="66" charset="0"/>
              </a:rPr>
              <a:t/>
            </a:r>
            <a:br>
              <a:rPr lang="de-DE" sz="5300" dirty="0" smtClean="0">
                <a:solidFill>
                  <a:schemeClr val="tx1"/>
                </a:solidFill>
                <a:latin typeface="Monotype Corsiva" pitchFamily="66" charset="0"/>
              </a:rPr>
            </a:br>
            <a:r>
              <a:rPr lang="de-DE" sz="5300" b="1" dirty="0" smtClean="0">
                <a:solidFill>
                  <a:schemeClr val="tx1"/>
                </a:solidFill>
                <a:latin typeface="Monotype Corsiva" pitchFamily="66" charset="0"/>
              </a:rPr>
              <a:t>Das Brandenburger Tor ist die bekannteste Sehenswürdigkeit in Berlin. Das Tor ist ein Symbol einer geteilten Welt geworden, als die Berliner Mauer am 13. August 1961 aufgerichtet wurde.</a:t>
            </a:r>
            <a:br>
              <a:rPr lang="de-DE" sz="5300" b="1" dirty="0" smtClean="0">
                <a:solidFill>
                  <a:schemeClr val="tx1"/>
                </a:solidFill>
                <a:latin typeface="Monotype Corsiva" pitchFamily="66" charset="0"/>
              </a:rPr>
            </a:br>
            <a:r>
              <a:rPr lang="de-DE" sz="5300" b="1" dirty="0" smtClean="0">
                <a:solidFill>
                  <a:schemeClr val="tx1"/>
                </a:solidFill>
                <a:latin typeface="Monotype Corsiva" pitchFamily="66" charset="0"/>
              </a:rPr>
              <a:t>  Die Brandenburger Tor ist neben dem Reichstags Gebäude.</a:t>
            </a:r>
            <a:r>
              <a:rPr lang="de-DE" dirty="0" smtClean="0">
                <a:solidFill>
                  <a:schemeClr val="bg1"/>
                </a:solidFill>
              </a:rPr>
              <a:t/>
            </a:r>
            <a:br>
              <a:rPr lang="de-DE" dirty="0" smtClean="0">
                <a:solidFill>
                  <a:schemeClr val="bg1"/>
                </a:solidFill>
              </a:rPr>
            </a:br>
            <a:r>
              <a:rPr lang="de-DE" dirty="0" smtClean="0">
                <a:solidFill>
                  <a:schemeClr val="bg1"/>
                </a:solidFill>
              </a:rPr>
              <a:t> </a:t>
            </a:r>
            <a:endParaRPr lang="en-AU"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efault\My Documents\My Pictures\domenite02.jpg"/>
          <p:cNvPicPr>
            <a:picLocks noGrp="1" noChangeAspect="1" noChangeArrowheads="1"/>
          </p:cNvPicPr>
          <p:nvPr>
            <p:ph idx="1"/>
          </p:nvPr>
        </p:nvPicPr>
        <p:blipFill>
          <a:blip r:embed="rId2" cstate="print">
            <a:lum bright="-5000" contrast="-4000"/>
          </a:blip>
          <a:srcRect/>
          <a:stretch>
            <a:fillRect/>
          </a:stretch>
        </p:blipFill>
        <p:spPr bwMode="auto">
          <a:xfrm>
            <a:off x="0" y="0"/>
            <a:ext cx="9144000" cy="6858001"/>
          </a:xfrm>
          <a:prstGeom prst="rect">
            <a:avLst/>
          </a:prstGeom>
          <a:noFill/>
          <a:effectLst>
            <a:innerShdw blurRad="63500" dist="50800" dir="13500000">
              <a:prstClr val="black">
                <a:alpha val="50000"/>
              </a:prstClr>
            </a:innerShdw>
          </a:effectLst>
        </p:spPr>
      </p:pic>
      <p:sp>
        <p:nvSpPr>
          <p:cNvPr id="3" name="Title 2"/>
          <p:cNvSpPr>
            <a:spLocks noGrp="1"/>
          </p:cNvSpPr>
          <p:nvPr>
            <p:ph type="title"/>
          </p:nvPr>
        </p:nvSpPr>
        <p:spPr>
          <a:xfrm>
            <a:off x="500034" y="5714992"/>
            <a:ext cx="8286808" cy="857280"/>
          </a:xfrm>
        </p:spPr>
        <p:txBody>
          <a:bodyPr>
            <a:normAutofit fontScale="90000"/>
          </a:bodyPr>
          <a:lstStyle/>
          <a:p>
            <a:r>
              <a:rPr lang="de-DE" sz="4400" dirty="0" smtClean="0">
                <a:latin typeface="Lucida Calligraphy"/>
              </a:rPr>
              <a:t>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4400" dirty="0" smtClean="0">
                <a:latin typeface="Lucida Calligraphy"/>
              </a:rPr>
              <a:t/>
            </a:r>
            <a:br>
              <a:rPr lang="de-DE" sz="4400" dirty="0" smtClean="0">
                <a:latin typeface="Lucida Calligraphy"/>
              </a:rPr>
            </a:br>
            <a:r>
              <a:rPr lang="de-DE" sz="6000" b="1" dirty="0" smtClean="0">
                <a:solidFill>
                  <a:schemeClr val="bg1"/>
                </a:solidFill>
                <a:latin typeface="Monotype Corsiva" pitchFamily="66" charset="0"/>
                <a:cs typeface="FrankRuehl" pitchFamily="2" charset="-79"/>
              </a:rPr>
              <a:t>DIE REICHSTAG SKUPPEL</a:t>
            </a:r>
            <a:r>
              <a:rPr lang="de-DE" sz="6000" dirty="0" smtClean="0">
                <a:solidFill>
                  <a:schemeClr val="tx1"/>
                </a:solidFill>
                <a:latin typeface="Monotype Corsiva" pitchFamily="66" charset="0"/>
                <a:cs typeface="FrankRuehl" pitchFamily="2" charset="-79"/>
              </a:rPr>
              <a:t/>
            </a:r>
            <a:br>
              <a:rPr lang="de-DE" sz="6000" dirty="0" smtClean="0">
                <a:solidFill>
                  <a:schemeClr val="tx1"/>
                </a:solidFill>
                <a:latin typeface="Monotype Corsiva" pitchFamily="66" charset="0"/>
                <a:cs typeface="FrankRuehl" pitchFamily="2" charset="-79"/>
              </a:rPr>
            </a:br>
            <a:r>
              <a:rPr lang="de-DE" sz="6000" b="1" dirty="0" smtClean="0">
                <a:solidFill>
                  <a:schemeClr val="tx1"/>
                </a:solidFill>
                <a:latin typeface="Monotype Corsiva" pitchFamily="66" charset="0"/>
                <a:cs typeface="FrankRuehl" pitchFamily="2" charset="-79"/>
              </a:rPr>
              <a:t>Die Reichstag skuppel ist eine einmalige Sehenswürdigkeit, der den Versuch von Berlin symbolisiert, sich weg vom Dritten Reich  und Kommunismus zu bewegen. </a:t>
            </a:r>
            <a:br>
              <a:rPr lang="de-DE" sz="6000" b="1" dirty="0" smtClean="0">
                <a:solidFill>
                  <a:schemeClr val="tx1"/>
                </a:solidFill>
                <a:latin typeface="Monotype Corsiva" pitchFamily="66" charset="0"/>
                <a:cs typeface="FrankRuehl" pitchFamily="2" charset="-79"/>
              </a:rPr>
            </a:br>
            <a:r>
              <a:rPr lang="de-DE" sz="6000" b="1" dirty="0" smtClean="0">
                <a:solidFill>
                  <a:schemeClr val="tx1"/>
                </a:solidFill>
                <a:latin typeface="Monotype Corsiva" pitchFamily="66" charset="0"/>
                <a:cs typeface="FrankRuehl" pitchFamily="2" charset="-79"/>
              </a:rPr>
              <a:t>Die Reichstagskuppel ist in Berlin. </a:t>
            </a:r>
            <a:endParaRPr lang="en-AU" sz="6000" b="1" dirty="0">
              <a:solidFill>
                <a:schemeClr val="tx1"/>
              </a:solidFill>
              <a:latin typeface="Monotype Corsiva" pitchFamily="66" charset="0"/>
              <a:cs typeface="FrankRuehl" pitchFamily="2" charset="-79"/>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Default\My Documents\My Pictures\berlinale-berlin_international_film_festival-508.jpg"/>
          <p:cNvPicPr>
            <a:picLocks noGrp="1" noChangeAspect="1" noChangeArrowheads="1"/>
          </p:cNvPicPr>
          <p:nvPr>
            <p:ph idx="1"/>
          </p:nvPr>
        </p:nvPicPr>
        <p:blipFill>
          <a:blip r:embed="rId2" cstate="print"/>
          <a:srcRect/>
          <a:stretch>
            <a:fillRect/>
          </a:stretch>
        </p:blipFill>
        <p:spPr bwMode="auto">
          <a:xfrm>
            <a:off x="0" y="0"/>
            <a:ext cx="9072590" cy="6858000"/>
          </a:xfrm>
          <a:prstGeom prst="rect">
            <a:avLst/>
          </a:prstGeom>
          <a:noFill/>
        </p:spPr>
      </p:pic>
      <p:sp>
        <p:nvSpPr>
          <p:cNvPr id="3" name="Title 2"/>
          <p:cNvSpPr>
            <a:spLocks noGrp="1"/>
          </p:cNvSpPr>
          <p:nvPr>
            <p:ph type="title"/>
          </p:nvPr>
        </p:nvSpPr>
        <p:spPr>
          <a:xfrm>
            <a:off x="457200" y="152400"/>
            <a:ext cx="8229600" cy="6205558"/>
          </a:xfrm>
        </p:spPr>
        <p:txBody>
          <a:bodyPr>
            <a:normAutofit fontScale="90000"/>
          </a:bodyPr>
          <a:lstStyle/>
          <a:p>
            <a:r>
              <a:rPr lang="en-US" dirty="0" smtClean="0"/>
              <a:t>           </a:t>
            </a:r>
            <a:r>
              <a:rPr lang="en-US" sz="6600" b="1" dirty="0" smtClean="0">
                <a:solidFill>
                  <a:srgbClr val="FFFF00"/>
                </a:solidFill>
                <a:latin typeface="Monotype Corsiva" pitchFamily="66" charset="0"/>
              </a:rPr>
              <a:t>FILMFESTSPIELE</a:t>
            </a:r>
            <a:r>
              <a:rPr lang="en-US" b="1" dirty="0" smtClean="0">
                <a:solidFill>
                  <a:srgbClr val="FFFF00"/>
                </a:solidFill>
              </a:rPr>
              <a:t>.</a:t>
            </a:r>
            <a:r>
              <a:rPr lang="en-US" dirty="0" smtClean="0"/>
              <a:t/>
            </a:r>
            <a:br>
              <a:rPr lang="en-US" dirty="0" smtClean="0"/>
            </a:br>
            <a:r>
              <a:rPr lang="en-US" sz="4900" dirty="0" smtClean="0"/>
              <a:t/>
            </a:r>
            <a:br>
              <a:rPr lang="en-US" sz="4900" dirty="0" smtClean="0"/>
            </a:br>
            <a:r>
              <a:rPr lang="en-US" sz="4900" dirty="0" smtClean="0"/>
              <a:t> </a:t>
            </a:r>
            <a:r>
              <a:rPr lang="de-DE" sz="4900" dirty="0" smtClean="0">
                <a:solidFill>
                  <a:srgbClr val="FFFF00"/>
                </a:solidFill>
              </a:rPr>
              <a:t>Die Berliner Internationalen Filmfestspiele hei</a:t>
            </a:r>
            <a:r>
              <a:rPr lang="el-GR" sz="4900" dirty="0" smtClean="0">
                <a:solidFill>
                  <a:srgbClr val="FFFF00"/>
                </a:solidFill>
              </a:rPr>
              <a:t>β</a:t>
            </a:r>
            <a:r>
              <a:rPr lang="en-AU" sz="4900" dirty="0" smtClean="0">
                <a:solidFill>
                  <a:srgbClr val="FFFF00"/>
                </a:solidFill>
              </a:rPr>
              <a:t>en</a:t>
            </a:r>
            <a:r>
              <a:rPr lang="de-DE" sz="4900" dirty="0" smtClean="0">
                <a:solidFill>
                  <a:srgbClr val="FFFF00"/>
                </a:solidFill>
              </a:rPr>
              <a:t> auch die Berlinale. Sie gehören zu den führenden Filmfestspielen der Welt. Sie sind ein gro</a:t>
            </a:r>
            <a:r>
              <a:rPr lang="el-GR" sz="4900" dirty="0" smtClean="0">
                <a:solidFill>
                  <a:srgbClr val="FFFF00"/>
                </a:solidFill>
              </a:rPr>
              <a:t>β</a:t>
            </a:r>
            <a:r>
              <a:rPr lang="en-AU" sz="4900" dirty="0" err="1" smtClean="0">
                <a:solidFill>
                  <a:srgbClr val="FFFF00"/>
                </a:solidFill>
              </a:rPr>
              <a:t>es</a:t>
            </a:r>
            <a:r>
              <a:rPr lang="de-DE" sz="4900" dirty="0" smtClean="0">
                <a:solidFill>
                  <a:srgbClr val="FFFF00"/>
                </a:solidFill>
              </a:rPr>
              <a:t> und bedeutendes Medienereigniss. Natürlich ist die Berlinale in Berlin! </a:t>
            </a:r>
            <a:endParaRPr lang="en-US" sz="4900" dirty="0">
              <a:solidFill>
                <a:srgbClr val="FFFF00"/>
              </a:solidFill>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descr="\\fil2\Students\ade0001\My Pictures\neuschwanstein-castle-german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itle 2"/>
          <p:cNvSpPr>
            <a:spLocks noGrp="1"/>
          </p:cNvSpPr>
          <p:nvPr>
            <p:ph type="title"/>
          </p:nvPr>
        </p:nvSpPr>
        <p:spPr/>
        <p:txBody>
          <a:bodyPr>
            <a:noAutofit/>
          </a:bodyPr>
          <a:lstStyle/>
          <a:p>
            <a:r>
              <a:rPr lang="en-AU" sz="7200" b="1" dirty="0" smtClean="0">
                <a:solidFill>
                  <a:srgbClr val="FFC000"/>
                </a:solidFill>
                <a:latin typeface="Vivaldi" pitchFamily="66" charset="0"/>
              </a:rPr>
              <a:t>Die Paläste von Berlin</a:t>
            </a:r>
            <a:endParaRPr lang="en-AU" sz="7200" b="1" dirty="0">
              <a:solidFill>
                <a:srgbClr val="FFC000"/>
              </a:solidFill>
              <a:latin typeface="Vivaldi" pitchFamily="66" charset="0"/>
            </a:endParaRPr>
          </a:p>
        </p:txBody>
      </p:sp>
      <p:pic>
        <p:nvPicPr>
          <p:cNvPr id="3075" name="Picture 3" descr="\\fil2\Students\ade0001\My Pictures\350px-Brandenburger_Tor_abends.jpg"/>
          <p:cNvPicPr>
            <a:picLocks noChangeAspect="1" noChangeArrowheads="1"/>
          </p:cNvPicPr>
          <p:nvPr/>
        </p:nvPicPr>
        <p:blipFill>
          <a:blip r:embed="rId3" cstate="print"/>
          <a:srcRect/>
          <a:stretch>
            <a:fillRect/>
          </a:stretch>
        </p:blipFill>
        <p:spPr bwMode="auto">
          <a:xfrm>
            <a:off x="6353932" y="5000612"/>
            <a:ext cx="2790068" cy="1857388"/>
          </a:xfrm>
          <a:prstGeom prst="rect">
            <a:avLst/>
          </a:prstGeom>
          <a:noFill/>
        </p:spPr>
      </p:pic>
      <p:pic>
        <p:nvPicPr>
          <p:cNvPr id="3077" name="Picture 5" descr="\\fil2\Students\ade0001\My Pictures\germany%20berlin%20image.jpg"/>
          <p:cNvPicPr>
            <a:picLocks noChangeAspect="1" noChangeArrowheads="1"/>
          </p:cNvPicPr>
          <p:nvPr/>
        </p:nvPicPr>
        <p:blipFill>
          <a:blip r:embed="rId4" cstate="print"/>
          <a:srcRect/>
          <a:stretch>
            <a:fillRect/>
          </a:stretch>
        </p:blipFill>
        <p:spPr bwMode="auto">
          <a:xfrm>
            <a:off x="0" y="4786298"/>
            <a:ext cx="2974395" cy="2071702"/>
          </a:xfrm>
          <a:prstGeom prst="rect">
            <a:avLst/>
          </a:prstGeom>
          <a:noFill/>
        </p:spPr>
      </p:pic>
      <p:sp>
        <p:nvSpPr>
          <p:cNvPr id="14" name="Content Placeholder 13"/>
          <p:cNvSpPr>
            <a:spLocks noGrp="1"/>
          </p:cNvSpPr>
          <p:nvPr>
            <p:ph idx="1"/>
          </p:nvPr>
        </p:nvSpPr>
        <p:spPr/>
        <p:txBody>
          <a:bodyPr>
            <a:noAutofit/>
          </a:bodyPr>
          <a:lstStyle/>
          <a:p>
            <a:r>
              <a:rPr lang="de-DE" sz="4800" dirty="0" smtClean="0">
                <a:solidFill>
                  <a:srgbClr val="FFFF00"/>
                </a:solidFill>
                <a:latin typeface="Vivaldi" pitchFamily="66" charset="0"/>
              </a:rPr>
              <a:t>Es gibt viele majestätische Paläste in Berlin. </a:t>
            </a:r>
          </a:p>
          <a:p>
            <a:r>
              <a:rPr lang="de-DE" sz="4800" dirty="0" smtClean="0">
                <a:solidFill>
                  <a:srgbClr val="FFFF00"/>
                </a:solidFill>
                <a:latin typeface="Vivaldi" pitchFamily="66" charset="0"/>
              </a:rPr>
              <a:t>DasStadtschloss Palast ist eines der berühmtesten Paläste in Deutschland. Es ist in der Mitte von Berlin, der Hauptstadt von Deutschland. </a:t>
            </a:r>
            <a:endParaRPr lang="en-AU" sz="4800" dirty="0">
              <a:solidFill>
                <a:srgbClr val="FFFF00"/>
              </a:solidFill>
              <a:latin typeface="Vivaldi" pitchFamily="66" charset="0"/>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fil2\Students\ade0001\My Pictures\olympia2.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Content Placeholder 1"/>
          <p:cNvSpPr>
            <a:spLocks noGrp="1"/>
          </p:cNvSpPr>
          <p:nvPr>
            <p:ph idx="1"/>
          </p:nvPr>
        </p:nvSpPr>
        <p:spPr/>
        <p:txBody>
          <a:bodyPr>
            <a:noAutofit/>
          </a:bodyPr>
          <a:lstStyle/>
          <a:p>
            <a:pPr>
              <a:buNone/>
            </a:pPr>
            <a:r>
              <a:rPr lang="de-DE" sz="4000" dirty="0" smtClean="0">
                <a:solidFill>
                  <a:srgbClr val="FFC000"/>
                </a:solidFill>
                <a:latin typeface="Bradley Hand ITC" pitchFamily="66" charset="0"/>
              </a:rPr>
              <a:t> Das ist das Berlin Olympia Stadion. Im Stadion gibt es heute ein Fuβballspiel.</a:t>
            </a:r>
          </a:p>
          <a:p>
            <a:pPr>
              <a:buNone/>
            </a:pPr>
            <a:r>
              <a:rPr lang="de-DE" sz="4000" dirty="0" smtClean="0">
                <a:solidFill>
                  <a:srgbClr val="FFC000"/>
                </a:solidFill>
                <a:latin typeface="Bradley Hand ITC" pitchFamily="66" charset="0"/>
              </a:rPr>
              <a:t> Hinter dem Stadion liegt ein groβer Park. </a:t>
            </a:r>
            <a:endParaRPr lang="en-US" sz="4000" dirty="0" smtClean="0">
              <a:solidFill>
                <a:srgbClr val="FFC000"/>
              </a:solidFill>
              <a:latin typeface="Bradley Hand ITC" pitchFamily="66" charset="0"/>
            </a:endParaRPr>
          </a:p>
        </p:txBody>
      </p:sp>
      <p:sp>
        <p:nvSpPr>
          <p:cNvPr id="3" name="Title 2"/>
          <p:cNvSpPr>
            <a:spLocks noGrp="1"/>
          </p:cNvSpPr>
          <p:nvPr>
            <p:ph type="title"/>
          </p:nvPr>
        </p:nvSpPr>
        <p:spPr/>
        <p:txBody>
          <a:bodyPr>
            <a:normAutofit/>
          </a:bodyPr>
          <a:lstStyle/>
          <a:p>
            <a:r>
              <a:rPr lang="en-US" sz="5400" dirty="0" smtClean="0">
                <a:solidFill>
                  <a:srgbClr val="FF0000"/>
                </a:solidFill>
                <a:latin typeface="Bradley Hand ITC" pitchFamily="66" charset="0"/>
              </a:rPr>
              <a:t>DAS OLYMPIA STADION.</a:t>
            </a:r>
            <a:endParaRPr lang="en-US" sz="5400" dirty="0">
              <a:solidFill>
                <a:srgbClr val="FF0000"/>
              </a:solidFill>
              <a:latin typeface="Bradley Hand ITC"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F:\3541818862_f4598035dc[1].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2" name="Content Placeholder 1"/>
          <p:cNvSpPr>
            <a:spLocks noGrp="1"/>
          </p:cNvSpPr>
          <p:nvPr>
            <p:ph idx="1"/>
          </p:nvPr>
        </p:nvSpPr>
        <p:spPr/>
        <p:txBody>
          <a:bodyPr>
            <a:noAutofit/>
          </a:bodyPr>
          <a:lstStyle/>
          <a:p>
            <a:r>
              <a:rPr lang="en-US" sz="4400" dirty="0" smtClean="0">
                <a:solidFill>
                  <a:srgbClr val="FF0000"/>
                </a:solidFill>
                <a:latin typeface="Vivaldi" pitchFamily="66" charset="0"/>
              </a:rPr>
              <a:t>Die Kaiser Wilhelm Gedächtniskirche ist  very alte.</a:t>
            </a:r>
          </a:p>
          <a:p>
            <a:r>
              <a:rPr lang="en-US" sz="4400" dirty="0" smtClean="0">
                <a:solidFill>
                  <a:srgbClr val="FF0000"/>
                </a:solidFill>
                <a:latin typeface="Vivaldi" pitchFamily="66" charset="0"/>
              </a:rPr>
              <a:t>Die Alliierten zerbombten sie im Zweiten Weltkrieg.</a:t>
            </a:r>
          </a:p>
          <a:p>
            <a:r>
              <a:rPr lang="en-US" sz="4400" dirty="0" smtClean="0">
                <a:solidFill>
                  <a:srgbClr val="FF0000"/>
                </a:solidFill>
                <a:latin typeface="Vivaldi" pitchFamily="66" charset="0"/>
              </a:rPr>
              <a:t>Das Hochhaus links hinter der Kircheist das Mercedes-</a:t>
            </a:r>
            <a:r>
              <a:rPr lang="en-US" sz="4400" dirty="0" err="1" smtClean="0">
                <a:solidFill>
                  <a:srgbClr val="FF0000"/>
                </a:solidFill>
                <a:latin typeface="Vivaldi" pitchFamily="66" charset="0"/>
              </a:rPr>
              <a:t>Gebäude</a:t>
            </a:r>
            <a:r>
              <a:rPr lang="en-US" sz="4400" dirty="0" smtClean="0">
                <a:solidFill>
                  <a:srgbClr val="FF0000"/>
                </a:solidFill>
                <a:latin typeface="Vivaldi" pitchFamily="66" charset="0"/>
              </a:rPr>
              <a:t>.</a:t>
            </a:r>
            <a:endParaRPr lang="en-US" sz="4400" dirty="0">
              <a:solidFill>
                <a:srgbClr val="FF0000"/>
              </a:solidFill>
              <a:latin typeface="Vivaldi" pitchFamily="66" charset="0"/>
            </a:endParaRPr>
          </a:p>
        </p:txBody>
      </p:sp>
      <p:sp>
        <p:nvSpPr>
          <p:cNvPr id="3" name="Title 2"/>
          <p:cNvSpPr>
            <a:spLocks noGrp="1"/>
          </p:cNvSpPr>
          <p:nvPr>
            <p:ph type="title"/>
          </p:nvPr>
        </p:nvSpPr>
        <p:spPr/>
        <p:txBody>
          <a:bodyPr>
            <a:normAutofit fontScale="90000"/>
          </a:bodyPr>
          <a:lstStyle/>
          <a:p>
            <a:r>
              <a:rPr lang="en-US" dirty="0" smtClean="0"/>
              <a:t>               </a:t>
            </a:r>
            <a:r>
              <a:rPr lang="en-US" sz="5300" dirty="0" smtClean="0">
                <a:solidFill>
                  <a:srgbClr val="00B050"/>
                </a:solidFill>
                <a:latin typeface="Bradley Hand ITC" pitchFamily="66" charset="0"/>
              </a:rPr>
              <a:t>KAISER WILHELM          </a:t>
            </a:r>
            <a:br>
              <a:rPr lang="en-US" sz="5300" dirty="0" smtClean="0">
                <a:solidFill>
                  <a:srgbClr val="00B050"/>
                </a:solidFill>
                <a:latin typeface="Bradley Hand ITC" pitchFamily="66" charset="0"/>
              </a:rPr>
            </a:br>
            <a:r>
              <a:rPr lang="en-US" sz="5300" dirty="0" smtClean="0">
                <a:solidFill>
                  <a:srgbClr val="00B050"/>
                </a:solidFill>
                <a:latin typeface="Bradley Hand ITC" pitchFamily="66" charset="0"/>
              </a:rPr>
              <a:t>        GEDÄCHTNISKIRCHE.</a:t>
            </a:r>
            <a:endParaRPr lang="en-US" sz="5300" dirty="0">
              <a:solidFill>
                <a:srgbClr val="00B050"/>
              </a:solidFill>
              <a:latin typeface="Bradley Hand ITC"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540</TotalTime>
  <Words>256</Words>
  <Application>Microsoft Office PowerPoint</Application>
  <PresentationFormat>On-screen Show (4:3)</PresentationFormat>
  <Paragraphs>38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BERLIN </vt:lpstr>
      <vt:lpstr> Meine Einführung zu Berlin. </vt:lpstr>
      <vt:lpstr>                                     KARTE VON BERLIN</vt:lpstr>
      <vt:lpstr>                                                                                                        BRANDENBURGER  TOR.  Das Brandenburger Tor ist die bekannteste Sehenswürdigkeit in Berlin. Das Tor ist ein Symbol einer geteilten Welt geworden, als die Berliner Mauer am 13. August 1961 aufgerichtet wurde.   Die Brandenburger Tor ist neben dem Reichstags Gebäude.  </vt:lpstr>
      <vt:lpstr>                      DIE REICHSTAG SKUPPEL Die Reichstag skuppel ist eine einmalige Sehenswürdigkeit, der den Versuch von Berlin symbolisiert, sich weg vom Dritten Reich  und Kommunismus zu bewegen.  Die Reichstagskuppel ist in Berlin. </vt:lpstr>
      <vt:lpstr>           FILMFESTSPIELE.   Die Berliner Internationalen Filmfestspiele heiβen auch die Berlinale. Sie gehören zu den führenden Filmfestspielen der Welt. Sie sind ein groβes und bedeutendes Medienereigniss. Natürlich ist die Berlinale in Berlin! </vt:lpstr>
      <vt:lpstr>Die Paläste von Berlin</vt:lpstr>
      <vt:lpstr>DAS OLYMPIA STADION.</vt:lpstr>
      <vt:lpstr>               KAISER WILHELM                   GEDÄCHTNISKIRCHE.</vt:lpstr>
      <vt:lpstr> DAS BERLINER MAUER.</vt:lpstr>
      <vt:lpstr>   Das Ende</vt:lpstr>
      <vt:lpstr>                                Bibliografie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BERLIN</dc:title>
  <dc:creator>joy</dc:creator>
  <cp:lastModifiedBy>Default</cp:lastModifiedBy>
  <cp:revision>93</cp:revision>
  <dcterms:created xsi:type="dcterms:W3CDTF">2010-05-12T23:38:02Z</dcterms:created>
  <dcterms:modified xsi:type="dcterms:W3CDTF">2010-05-24T11:19:07Z</dcterms:modified>
</cp:coreProperties>
</file>